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2538" y="-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9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6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94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39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08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81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6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0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10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14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BEC3-85C2-480B-B61D-2AE86CB45C09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FEA6-73A6-438C-B8BD-55E233CAC5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7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268352" y="681680"/>
            <a:ext cx="68579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u="sng" cap="none" spc="0" dirty="0" smtClean="0">
                <a:ln w="0"/>
                <a:solidFill>
                  <a:schemeClr val="tx1"/>
                </a:solidFill>
              </a:rPr>
              <a:t>小規模事業者持続化補助金</a:t>
            </a:r>
            <a:endParaRPr lang="ja-JP" altLang="en-US" sz="3600" b="1" u="sng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rot="240444">
            <a:off x="4879800" y="67303"/>
            <a:ext cx="1933288" cy="7085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dirty="0" smtClean="0"/>
              <a:t>公募中</a:t>
            </a:r>
            <a:endParaRPr kumimoji="1" lang="ja-JP" altLang="en-US" sz="3000" dirty="0"/>
          </a:p>
        </p:txBody>
      </p:sp>
      <p:sp>
        <p:nvSpPr>
          <p:cNvPr id="9" name="正方形/長方形 8"/>
          <p:cNvSpPr/>
          <p:nvPr/>
        </p:nvSpPr>
        <p:spPr>
          <a:xfrm>
            <a:off x="361178" y="8624534"/>
            <a:ext cx="62284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400" b="1" cap="none" spc="0" dirty="0" smtClean="0">
                <a:ln w="0"/>
                <a:solidFill>
                  <a:schemeClr val="tx1"/>
                </a:solidFill>
              </a:rPr>
              <a:t>※</a:t>
            </a:r>
            <a:r>
              <a:rPr lang="ja-JP" altLang="en-US" sz="1400" b="1" cap="none" spc="0" dirty="0" smtClean="0">
                <a:ln w="0"/>
                <a:solidFill>
                  <a:schemeClr val="tx1"/>
                </a:solidFill>
              </a:rPr>
              <a:t>申請にあたっては、経営計画書の作成、商工会の支援が必要です。締切までに余裕を持って商工会にお越しください。</a:t>
            </a:r>
            <a:endParaRPr lang="ja-JP" altLang="en-US" sz="1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81877" y="1247046"/>
            <a:ext cx="62284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cap="none" spc="0" dirty="0" smtClean="0">
                <a:ln w="0"/>
                <a:solidFill>
                  <a:schemeClr val="tx1"/>
                </a:solidFill>
              </a:rPr>
              <a:t>熊本地震で被災（直接的・間接的）した小規模事業者が対象の</a:t>
            </a:r>
            <a:endParaRPr lang="en-US" altLang="ja-JP" b="1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b="1" dirty="0" smtClean="0">
                <a:ln w="0"/>
              </a:rPr>
              <a:t>＜熊本地震対策型＞と、すべての小規模事業者を対象とした＜一般型＞があります　　</a:t>
            </a:r>
            <a:r>
              <a:rPr lang="en-US" altLang="ja-JP" sz="1050" dirty="0" smtClean="0">
                <a:ln w="0"/>
              </a:rPr>
              <a:t>※</a:t>
            </a:r>
            <a:r>
              <a:rPr lang="ja-JP" altLang="en-US" sz="1050" dirty="0" smtClean="0">
                <a:ln w="0"/>
              </a:rPr>
              <a:t>一部申請できない小規模事業者もいま</a:t>
            </a:r>
            <a:r>
              <a:rPr lang="ja-JP" altLang="en-US" sz="1050" dirty="0">
                <a:ln w="0"/>
              </a:rPr>
              <a:t>す</a:t>
            </a:r>
            <a:endParaRPr lang="en-US" altLang="ja-JP" sz="1050" dirty="0" smtClean="0">
              <a:ln w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9083" y="2033116"/>
            <a:ext cx="5194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補助上限：</a:t>
            </a:r>
            <a:r>
              <a:rPr kumimoji="1" lang="ja-JP" altLang="en-US" sz="3200" dirty="0" smtClean="0"/>
              <a:t>２００万円</a:t>
            </a:r>
            <a:r>
              <a:rPr lang="ja-JP" altLang="en-US" sz="2000" dirty="0" smtClean="0"/>
              <a:t>＜熊本地震対策型＞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3783913"/>
            <a:ext cx="6858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募集期間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461" y="4157836"/>
            <a:ext cx="703750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受付開始：平成２８年１１月４日（金）</a:t>
            </a:r>
            <a:endParaRPr kumimoji="1" lang="en-US" altLang="ja-JP" sz="1400" dirty="0" smtClean="0"/>
          </a:p>
          <a:p>
            <a:r>
              <a:rPr lang="ja-JP" altLang="en-US" sz="2000" b="1" dirty="0" smtClean="0"/>
              <a:t>第１次</a:t>
            </a:r>
            <a:r>
              <a:rPr lang="ja-JP" altLang="en-US" sz="1400" dirty="0" smtClean="0"/>
              <a:t>受付締切：平成２８年 </a:t>
            </a:r>
            <a:r>
              <a:rPr lang="ja-JP" altLang="en-US" sz="2000" b="1" dirty="0" smtClean="0"/>
              <a:t>１１月</a:t>
            </a:r>
            <a:r>
              <a:rPr lang="ja-JP" altLang="en-US" sz="2000" b="1" dirty="0"/>
              <a:t>２５</a:t>
            </a:r>
            <a:r>
              <a:rPr lang="ja-JP" altLang="en-US" sz="2000" b="1" dirty="0" smtClean="0"/>
              <a:t>日（金）</a:t>
            </a:r>
            <a:r>
              <a:rPr lang="ja-JP" altLang="en-US" sz="1400" dirty="0" smtClean="0"/>
              <a:t>当日消印有効　</a:t>
            </a:r>
            <a:r>
              <a:rPr lang="ja-JP" altLang="en-US" sz="1200" dirty="0" smtClean="0"/>
              <a:t>＜熊本地震対策型＞</a:t>
            </a:r>
            <a:endParaRPr lang="en-US" altLang="ja-JP" sz="1200" dirty="0" smtClean="0"/>
          </a:p>
          <a:p>
            <a:r>
              <a:rPr kumimoji="1" lang="ja-JP" altLang="en-US" sz="2000" b="1" dirty="0" smtClean="0"/>
              <a:t>第２次</a:t>
            </a:r>
            <a:r>
              <a:rPr kumimoji="1" lang="ja-JP" altLang="en-US" sz="1400" dirty="0" smtClean="0"/>
              <a:t>受付締切：</a:t>
            </a:r>
            <a:r>
              <a:rPr lang="ja-JP" altLang="en-US" sz="1400" dirty="0" smtClean="0"/>
              <a:t>平成２９年</a:t>
            </a:r>
            <a:r>
              <a:rPr lang="ja-JP" altLang="en-US" sz="2000" b="1" dirty="0"/>
              <a:t>１</a:t>
            </a:r>
            <a:r>
              <a:rPr kumimoji="1" lang="ja-JP" altLang="en-US" sz="2000" b="1" dirty="0" smtClean="0"/>
              <a:t>月２７日（金）　</a:t>
            </a:r>
            <a:r>
              <a:rPr kumimoji="1" lang="ja-JP" altLang="en-US" dirty="0" smtClean="0"/>
              <a:t>　</a:t>
            </a:r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〃</a:t>
            </a:r>
            <a:r>
              <a:rPr lang="ja-JP" altLang="en-US" sz="1400" dirty="0"/>
              <a:t>　</a:t>
            </a:r>
            <a:r>
              <a:rPr lang="ja-JP" altLang="en-US" sz="1200" dirty="0"/>
              <a:t>＜熊本</a:t>
            </a:r>
            <a:r>
              <a:rPr lang="ja-JP" altLang="en-US" sz="1200" dirty="0" smtClean="0"/>
              <a:t>地震対策型＞＜一般型＞</a:t>
            </a:r>
            <a:endParaRPr lang="ja-JP" altLang="en-US" sz="1200" dirty="0"/>
          </a:p>
          <a:p>
            <a:endParaRPr kumimoji="1" lang="ja-JP" altLang="en-US" sz="1400" dirty="0"/>
          </a:p>
        </p:txBody>
      </p:sp>
      <p:sp>
        <p:nvSpPr>
          <p:cNvPr id="15" name="ホームベース 14"/>
          <p:cNvSpPr/>
          <p:nvPr/>
        </p:nvSpPr>
        <p:spPr>
          <a:xfrm>
            <a:off x="0" y="29942"/>
            <a:ext cx="4856607" cy="531129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cap="none" spc="0" dirty="0" smtClean="0">
                <a:ln w="0"/>
                <a:solidFill>
                  <a:schemeClr val="bg1"/>
                </a:solidFill>
              </a:rPr>
              <a:t>平成２８年度第２次補正</a:t>
            </a:r>
            <a:endParaRPr lang="en-US" altLang="ja-JP" sz="2000" b="1" cap="none" spc="0" dirty="0" smtClean="0">
              <a:ln w="0"/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219" y="5067071"/>
            <a:ext cx="6858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補助</a:t>
            </a:r>
            <a:r>
              <a:rPr lang="ja-JP" altLang="en-US" dirty="0" smtClean="0"/>
              <a:t>事業</a:t>
            </a:r>
            <a:r>
              <a:rPr lang="ja-JP" altLang="en-US" dirty="0"/>
              <a:t>対象者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09" y="5445586"/>
            <a:ext cx="68302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熊本地震対策型は熊本地震で被災した</a:t>
            </a:r>
            <a:r>
              <a:rPr lang="ja-JP" altLang="en-US" sz="1400" dirty="0" smtClean="0"/>
              <a:t>小規模事業者が対象で、一般型は、全ての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小規模事</a:t>
            </a:r>
            <a:r>
              <a:rPr kumimoji="1" lang="ja-JP" altLang="en-US" sz="1400" dirty="0" smtClean="0"/>
              <a:t>業者</a:t>
            </a:r>
            <a:r>
              <a:rPr kumimoji="1" lang="ja-JP" altLang="en-US" sz="1100" dirty="0" smtClean="0"/>
              <a:t>（</a:t>
            </a: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一部対象外）</a:t>
            </a:r>
            <a:r>
              <a:rPr kumimoji="1" lang="ja-JP" altLang="en-US" sz="1400" dirty="0" smtClean="0"/>
              <a:t>で</a:t>
            </a:r>
            <a:r>
              <a:rPr kumimoji="1" lang="ja-JP" altLang="en-US" sz="1400" dirty="0" smtClean="0"/>
              <a:t>申請ができます。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小規模事業者と</a:t>
            </a:r>
            <a:r>
              <a:rPr lang="ja-JP" altLang="en-US" sz="1400" dirty="0"/>
              <a:t>は、製造業、その他の業種に属する事業を主たる事業として営む商工業者（会社及び個人事業主）であり、常時使用する従業員の数が２０名以下の事業者であること　</a:t>
            </a:r>
            <a:r>
              <a:rPr lang="en-US" altLang="ja-JP" sz="1400" dirty="0"/>
              <a:t>※</a:t>
            </a:r>
            <a:r>
              <a:rPr lang="ja-JP" altLang="en-US" sz="1400" dirty="0"/>
              <a:t>卸・小売業、サービス業（宿泊業・娯楽業は除く）に属する事業を主たる事業として営む者については、</a:t>
            </a:r>
            <a:r>
              <a:rPr lang="ja-JP" altLang="en-US" sz="1400" dirty="0" smtClean="0"/>
              <a:t>５人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平成２８年予備費小規模事業者持続化</a:t>
            </a:r>
            <a:r>
              <a:rPr lang="ja-JP" altLang="en-US" sz="1400" dirty="0"/>
              <a:t>補助</a:t>
            </a:r>
            <a:r>
              <a:rPr lang="ja-JP" altLang="en-US" sz="1400" dirty="0" smtClean="0"/>
              <a:t>金に採択された事業者は、熊本地震対策型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は申請できません。</a:t>
            </a:r>
            <a:endParaRPr kumimoji="1" lang="en-US" altLang="ja-JP" sz="14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0193" y="3230535"/>
            <a:ext cx="5591833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（注）補助対象経費３００万円の支出に対し、その</a:t>
            </a:r>
            <a:r>
              <a:rPr lang="ja-JP" altLang="en-US" sz="1050" dirty="0"/>
              <a:t>２／３</a:t>
            </a:r>
            <a:r>
              <a:rPr kumimoji="1" lang="ja-JP" altLang="en-US" sz="1050" dirty="0" smtClean="0"/>
              <a:t>の２００万円を補助します。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・補助対象経費１８０万円の支出の場合は１２０万円、また補助対象経費４５０万円の場合には、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２</a:t>
            </a:r>
            <a:r>
              <a:rPr lang="ja-JP" altLang="en-US" sz="1050" dirty="0"/>
              <a:t>／３</a:t>
            </a:r>
            <a:r>
              <a:rPr kumimoji="1" lang="ja-JP" altLang="en-US" sz="1050" dirty="0" smtClean="0"/>
              <a:t>は３００万円となりますが、補助する金額は、補助上限の２００万円となります。</a:t>
            </a:r>
            <a:endParaRPr kumimoji="1" lang="ja-JP" altLang="en-US" sz="105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52535" y="6691763"/>
            <a:ext cx="6858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補助対象となり得る取り組み　　</a:t>
            </a:r>
            <a:r>
              <a:rPr kumimoji="1" lang="en-US" altLang="ja-JP" sz="1600" u="sng" dirty="0" smtClean="0"/>
              <a:t>※</a:t>
            </a:r>
            <a:r>
              <a:rPr kumimoji="1" lang="ja-JP" altLang="en-US" sz="1600" u="sng" dirty="0" smtClean="0"/>
              <a:t>災害復旧のみは対象になりません</a:t>
            </a:r>
            <a:endParaRPr kumimoji="1" lang="ja-JP" altLang="en-US" u="sng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421692" y="4722067"/>
            <a:ext cx="36126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①販促用チラシの作成・配布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②マスコミ媒体での広告・ウェブ広告</a:t>
            </a:r>
            <a:endParaRPr lang="en-US" altLang="ja-JP" sz="1400" dirty="0" smtClean="0"/>
          </a:p>
          <a:p>
            <a:r>
              <a:rPr lang="ja-JP" altLang="en-US" sz="1400" dirty="0" smtClean="0"/>
              <a:t>③商談会、見本市等への出展</a:t>
            </a:r>
            <a:endParaRPr lang="en-US" altLang="ja-JP" sz="1400" dirty="0" smtClean="0"/>
          </a:p>
          <a:p>
            <a:r>
              <a:rPr lang="ja-JP" altLang="en-US" sz="1400" dirty="0" smtClean="0"/>
              <a:t>④店舗改装</a:t>
            </a:r>
            <a:endParaRPr lang="en-US" altLang="ja-JP" sz="1400" dirty="0" smtClean="0"/>
          </a:p>
          <a:p>
            <a:r>
              <a:rPr lang="ja-JP" altLang="en-US" sz="1100" dirty="0" smtClean="0"/>
              <a:t>（小売店のレイアウト改良・飲食店の店舗改修含む）</a:t>
            </a:r>
            <a:endParaRPr lang="en-US" altLang="ja-JP" sz="11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615378" y="7557312"/>
            <a:ext cx="3612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⑤商品パッケージの改良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⑥ネット販売システムの構築</a:t>
            </a:r>
            <a:endParaRPr lang="en-US" altLang="ja-JP" sz="1400" dirty="0" smtClean="0"/>
          </a:p>
          <a:p>
            <a:r>
              <a:rPr lang="ja-JP" altLang="en-US" sz="1400" dirty="0" smtClean="0"/>
              <a:t>⑦移動販売、出張販売等の車の調達</a:t>
            </a:r>
            <a:endParaRPr lang="en-US" altLang="ja-JP" sz="1400" dirty="0" smtClean="0"/>
          </a:p>
          <a:p>
            <a:r>
              <a:rPr lang="ja-JP" altLang="en-US" sz="1400" dirty="0" smtClean="0"/>
              <a:t>⑧新商品の開発</a:t>
            </a:r>
            <a:endParaRPr lang="en-US" altLang="ja-JP" sz="1400" dirty="0" smtClean="0"/>
          </a:p>
          <a:p>
            <a:r>
              <a:rPr lang="ja-JP" altLang="en-US" sz="1400" dirty="0" smtClean="0"/>
              <a:t>⑨景品、販促品の製造、調達など</a:t>
            </a:r>
            <a:endParaRPr lang="en-US" altLang="ja-JP" sz="12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219" y="8210275"/>
            <a:ext cx="6858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申請書類一式の提出先・問合せ先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461" y="9132985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熊本県商工会連合会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2578" y="9595269"/>
            <a:ext cx="6387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〒</a:t>
            </a:r>
            <a:r>
              <a:rPr kumimoji="1" lang="en-US" altLang="ja-JP" sz="1200" dirty="0" smtClean="0"/>
              <a:t>861-0801</a:t>
            </a:r>
            <a:r>
              <a:rPr kumimoji="1" lang="ja-JP" altLang="en-US" sz="1200" dirty="0" smtClean="0"/>
              <a:t>　熊本市中央区安政町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番</a:t>
            </a:r>
            <a:r>
              <a:rPr kumimoji="1" lang="en-US" altLang="ja-JP" sz="1200" dirty="0" smtClean="0"/>
              <a:t>13</a:t>
            </a:r>
            <a:r>
              <a:rPr kumimoji="1" lang="ja-JP" altLang="en-US" sz="1200" dirty="0" smtClean="0"/>
              <a:t>号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　　　電話　</a:t>
            </a:r>
            <a:r>
              <a:rPr lang="en-US" altLang="ja-JP" sz="1200" dirty="0" smtClean="0"/>
              <a:t>096-325-5161</a:t>
            </a:r>
            <a:r>
              <a:rPr lang="ja-JP" altLang="en-US" sz="1200" dirty="0" smtClean="0"/>
              <a:t>　</a:t>
            </a:r>
            <a:r>
              <a:rPr lang="en-US" altLang="ja-JP" sz="1400" dirty="0" smtClean="0"/>
              <a:t>www.kumashoko.or.jp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56196" y="928259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県内４９商工会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60356" y="2673711"/>
            <a:ext cx="2848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５</a:t>
            </a:r>
            <a:r>
              <a:rPr kumimoji="1" lang="ja-JP" altLang="en-US" sz="3200" dirty="0" smtClean="0"/>
              <a:t>０万円</a:t>
            </a:r>
            <a:r>
              <a:rPr lang="ja-JP" altLang="en-US" sz="2000" dirty="0" smtClean="0"/>
              <a:t>＜一般型＞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219" y="7253569"/>
            <a:ext cx="6858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下記</a:t>
            </a:r>
            <a:r>
              <a:rPr lang="ja-JP" altLang="en-US" dirty="0" smtClean="0"/>
              <a:t>の取り組みは</a:t>
            </a:r>
            <a:r>
              <a:rPr lang="ja-JP" altLang="en-US" u="sng" dirty="0" smtClean="0"/>
              <a:t>一般型</a:t>
            </a:r>
            <a:r>
              <a:rPr lang="ja-JP" altLang="en-US" dirty="0" smtClean="0"/>
              <a:t>で補助上限が１００万円に増額されます</a:t>
            </a:r>
            <a:endParaRPr kumimoji="1" lang="ja-JP" altLang="en-US" u="sng" dirty="0"/>
          </a:p>
        </p:txBody>
      </p:sp>
      <p:sp>
        <p:nvSpPr>
          <p:cNvPr id="2" name="正方形/長方形 1"/>
          <p:cNvSpPr/>
          <p:nvPr/>
        </p:nvSpPr>
        <p:spPr>
          <a:xfrm>
            <a:off x="146655" y="7685280"/>
            <a:ext cx="3706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①従業員の賃金を引き上げる取り組みを行う事業者</a:t>
            </a:r>
          </a:p>
          <a:p>
            <a:r>
              <a:rPr lang="ja-JP" altLang="en-US" sz="1200" dirty="0"/>
              <a:t>②雇用を増加させる取り組みを行う</a:t>
            </a:r>
            <a:r>
              <a:rPr lang="ja-JP" altLang="en-US" sz="1200" dirty="0" smtClean="0"/>
              <a:t>事業者　　　　</a:t>
            </a:r>
            <a:endParaRPr lang="en-US" altLang="ja-JP" sz="12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3757290" y="7554761"/>
            <a:ext cx="3706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　　　　</a:t>
            </a:r>
            <a:endParaRPr lang="en-US" altLang="ja-JP" sz="1200" dirty="0" smtClean="0"/>
          </a:p>
          <a:p>
            <a:r>
              <a:rPr lang="ja-JP" altLang="en-US" sz="1200" dirty="0" smtClean="0"/>
              <a:t>③</a:t>
            </a:r>
            <a:r>
              <a:rPr lang="ja-JP" altLang="en-US" sz="1200" dirty="0"/>
              <a:t>買物弱者対策の取り組み</a:t>
            </a:r>
          </a:p>
          <a:p>
            <a:r>
              <a:rPr lang="ja-JP" altLang="en-US" sz="1200" dirty="0" smtClean="0"/>
              <a:t>④</a:t>
            </a:r>
            <a:r>
              <a:rPr lang="ja-JP" altLang="en-US" sz="1200" dirty="0"/>
              <a:t>海外展開の取り組み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9693" y="2518910"/>
            <a:ext cx="4657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※</a:t>
            </a:r>
            <a:r>
              <a:rPr lang="ja-JP" altLang="en-US" sz="1200" b="1" dirty="0" smtClean="0"/>
              <a:t>対象地域：</a:t>
            </a:r>
            <a:r>
              <a:rPr lang="ja-JP" altLang="ja-JP" sz="1200" b="1" dirty="0" smtClean="0"/>
              <a:t>熊本県</a:t>
            </a:r>
            <a:r>
              <a:rPr lang="ja-JP" altLang="ja-JP" sz="1200" b="1" dirty="0"/>
              <a:t>全域および大分県の一部</a:t>
            </a:r>
            <a:r>
              <a:rPr lang="ja-JP" altLang="ja-JP" sz="1200" b="1" dirty="0" smtClean="0"/>
              <a:t>地域</a:t>
            </a:r>
            <a:r>
              <a:rPr lang="ja-JP" altLang="en-US" sz="1200" b="1" dirty="0" smtClean="0"/>
              <a:t>に所在する事業者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2267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3761" t="47480" r="40730" b="15449"/>
          <a:stretch/>
        </p:blipFill>
        <p:spPr>
          <a:xfrm>
            <a:off x="17113" y="5684521"/>
            <a:ext cx="6840887" cy="40173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78313" y="9629001"/>
            <a:ext cx="4081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平成２６年度補正予算事業　中小企業庁のホームページより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9840" y="4279655"/>
            <a:ext cx="1887876" cy="155050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0" y="0"/>
            <a:ext cx="6858000" cy="47223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6000"/>
                  <a:lumOff val="14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5700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1399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47099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62800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78499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94199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5009899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725598" algn="l" defTabSz="1431399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0039" y="153650"/>
            <a:ext cx="6537961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70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13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470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6280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84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41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098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25598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400" b="1" spc="-150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商工会が一体となって</a:t>
            </a:r>
            <a:endParaRPr lang="en-US" altLang="ja-JP" sz="4400" b="1" spc="-150" dirty="0" smtClean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b="1" spc="-300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小規模事業者を応援します</a:t>
            </a:r>
            <a:r>
              <a:rPr lang="en-US" altLang="ja-JP" sz="4400" b="1" spc="-300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lang="ja-JP" altLang="en-US" sz="4400" b="1" spc="-3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" y="1753850"/>
            <a:ext cx="5831320" cy="234835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1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013" y="3312427"/>
            <a:ext cx="2349973" cy="1886863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7113" y="3150708"/>
            <a:ext cx="6840888" cy="26794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ja-JP"/>
            </a:defPPr>
            <a:lvl1pPr marL="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70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13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470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62800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84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41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09899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25598" algn="l" defTabSz="1431399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400" b="1" dirty="0" smtClean="0">
                <a:ln w="19050">
                  <a:solidFill>
                    <a:srgbClr val="EE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販路開拓支援補助金を</a:t>
            </a:r>
            <a:endParaRPr lang="en-US" altLang="ja-JP" sz="5400" b="1" dirty="0" smtClean="0">
              <a:ln w="19050">
                <a:solidFill>
                  <a:srgbClr val="EE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pPr algn="ctr"/>
            <a:r>
              <a:rPr lang="ja-JP" altLang="en-US" sz="5400" b="1" dirty="0" smtClean="0">
                <a:ln w="19050">
                  <a:solidFill>
                    <a:srgbClr val="EE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活用し売上</a:t>
            </a:r>
            <a:r>
              <a:rPr lang="en-US" altLang="ja-JP" sz="5400" b="1" dirty="0" smtClean="0">
                <a:ln w="19050">
                  <a:solidFill>
                    <a:srgbClr val="EE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UP!</a:t>
            </a:r>
            <a:endParaRPr lang="ja-JP" altLang="en-US" sz="5400" b="1" dirty="0">
              <a:ln w="19050">
                <a:solidFill>
                  <a:srgbClr val="EE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39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427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 P丸ゴシック体M04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user01</dc:creator>
  <cp:lastModifiedBy>user01</cp:lastModifiedBy>
  <cp:revision>25</cp:revision>
  <cp:lastPrinted>2016-11-01T06:18:20Z</cp:lastPrinted>
  <dcterms:created xsi:type="dcterms:W3CDTF">2016-06-02T01:06:52Z</dcterms:created>
  <dcterms:modified xsi:type="dcterms:W3CDTF">2016-11-04T05:00:59Z</dcterms:modified>
</cp:coreProperties>
</file>